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55047" autoAdjust="0"/>
  </p:normalViewPr>
  <p:slideViewPr>
    <p:cSldViewPr snapToGrid="0">
      <p:cViewPr varScale="1">
        <p:scale>
          <a:sx n="57" d="100"/>
          <a:sy n="57" d="100"/>
        </p:scale>
        <p:origin x="912" y="160"/>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agents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Group Role Assignment with </a:t>
            </a:r>
            <a:r>
              <a:rPr lang="en-US" altLang="zh-CN" sz="1800" dirty="0" err="1">
                <a:effectLst/>
                <a:latin typeface="Times New Roman" panose="02020603050405020304" pitchFamily="18" charset="0"/>
                <a:ea typeface="宋体" panose="02010600030101010101" pitchFamily="2" charset="-122"/>
              </a:rPr>
              <a:t>Confict</a:t>
            </a:r>
            <a:r>
              <a:rPr lang="en-US" altLang="zh-CN" sz="1800" dirty="0">
                <a:effectLst/>
                <a:latin typeface="Times New Roman" panose="02020603050405020304" pitchFamily="18" charset="0"/>
                <a:ea typeface="宋体" panose="02010600030101010101" pitchFamily="2" charset="-122"/>
              </a:rPr>
              <a:t> Agents on Roles (GRACAR) is derived from the Group Role Assignment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Compared to the GRA model, the GRACAR model extends the applicable scenarios compared with the GRA model. The GRA model assumes that </a:t>
            </a:r>
            <a:r>
              <a:rPr lang="en-US" altLang="zh-CN" sz="1800" b="1" dirty="0">
                <a:effectLst/>
                <a:latin typeface="Times New Roman" panose="02020603050405020304" pitchFamily="18" charset="0"/>
                <a:ea typeface="宋体" panose="02010600030101010101" pitchFamily="2" charset="-122"/>
              </a:rPr>
              <a:t>there is no conflict between agents when performing the same role</a:t>
            </a:r>
            <a:r>
              <a:rPr lang="en-US" altLang="zh-CN" sz="1800" dirty="0">
                <a:effectLst/>
                <a:latin typeface="Times New Roman" panose="02020603050405020304" pitchFamily="18" charset="0"/>
                <a:ea typeface="宋体" panose="02010600030101010101" pitchFamily="2" charset="-122"/>
              </a:rPr>
              <a:t>. On the other hand, the GRACAR model </a:t>
            </a:r>
            <a:r>
              <a:rPr lang="en-US" altLang="zh-CN" sz="1800" b="1" dirty="0">
                <a:effectLst/>
                <a:latin typeface="Times New Roman" panose="02020603050405020304" pitchFamily="18" charset="0"/>
                <a:ea typeface="宋体" panose="02010600030101010101" pitchFamily="2" charset="-122"/>
              </a:rPr>
              <a:t>takes into account the conflicted relationship between agents</a:t>
            </a:r>
            <a:r>
              <a:rPr lang="en-US" altLang="zh-CN" sz="1800" dirty="0">
                <a:effectLst/>
                <a:latin typeface="Times New Roman" panose="02020603050405020304" pitchFamily="18" charset="0"/>
                <a:ea typeface="宋体" panose="02010600030101010101" pitchFamily="2" charset="-122"/>
              </a:rPr>
              <a:t> and </a:t>
            </a:r>
            <a:r>
              <a:rPr lang="en-US" altLang="zh-CN" sz="1800" b="1" dirty="0">
                <a:effectLst/>
                <a:latin typeface="Times New Roman" panose="02020603050405020304" pitchFamily="18" charset="0"/>
                <a:ea typeface="宋体" panose="02010600030101010101" pitchFamily="2" charset="-122"/>
              </a:rPr>
              <a:t>introduces the agent conflict matrix </a:t>
            </a:r>
            <a:r>
              <a:rPr lang="en-US" altLang="zh-CN" sz="1800" i="1" dirty="0">
                <a:effectLst/>
                <a:latin typeface="Times New Roman" panose="02020603050405020304" pitchFamily="18" charset="0"/>
                <a:ea typeface="宋体" panose="02010600030101010101" pitchFamily="2" charset="-122"/>
              </a:rPr>
              <a:t>A</a:t>
            </a:r>
            <a:r>
              <a:rPr lang="en-US" altLang="zh-CN" sz="1800" i="1" baseline="30000" dirty="0">
                <a:effectLst/>
                <a:latin typeface="Times New Roman" panose="02020603050405020304" pitchFamily="18" charset="0"/>
                <a:ea typeface="宋体" panose="02010600030101010101" pitchFamily="2" charset="-122"/>
              </a:rPr>
              <a:t>c</a:t>
            </a:r>
            <a:r>
              <a:rPr lang="en-US" altLang="zh-CN" sz="1800" dirty="0">
                <a:effectLst/>
                <a:latin typeface="Times New Roman" panose="02020603050405020304" pitchFamily="18" charset="0"/>
                <a:ea typeface="宋体" panose="02010600030101010101" pitchFamily="2" charset="-122"/>
              </a:rPr>
              <a:t> to formalize the conflicted relationship between agents. 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illustrates the relationship between the E-CARGO-related models mentioned so far. It is an efficient tool to solve 1-M (one-to-many) assignment problems with existing conflicted relationships between task executors when performing tasks.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Times"/>
              </a:rPr>
              <a:t>In company X, Ann, the Chief Executive Officer, has just signed a contract, the value of which is a million dollars. She asks Bob, the Human Resources Officer, to organize a team from employees of the company. Bob drafts a position list shown in Table I for the team and a candidate staff shortlist shown in Table II. Then, Bob initiates an evaluation process and asks the branch officers to evaluate employees for each possible position (Table II). After that, when Ann and Bob have a meeting with the branch officers to assign positions to candidate employees, the officers report that from historical experiences, employee conflicts arise for various reasons, such as personality characteristics, working styles, emotional issues, and political beliefs (Table III). That is to say, when constructing an agile group in a single office, performance cannot be compromised due to employee conflicts. Ann instructs Bob to assign the most qualified candidates to positions while avoiding employee conflicts. After some consideration, Bob suggests that a satisfactory solution, in light of such a challenge, may require a significant amount of time. Fortunately, Ann, as an experienced administrator, understands the complexity of the problem and does not demand an unreasonable response timeframe. </a:t>
            </a:r>
            <a:endParaRPr lang="en" altLang="zh-CN" sz="40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8</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specify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indexes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two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en" altLang="zh-CN" sz="1800" dirty="0">
                <a:effectLst/>
                <a:latin typeface="Times"/>
              </a:rPr>
              <a:t> </a:t>
            </a:r>
            <a:r>
              <a:rPr lang="en-US" altLang="zh-CN" sz="1800" dirty="0">
                <a:effectLst/>
                <a:latin typeface="Times"/>
              </a:rPr>
              <a:t>It</a:t>
            </a:r>
            <a:r>
              <a:rPr lang="zh-CN" altLang="en-US" sz="1800" dirty="0">
                <a:effectLst/>
                <a:latin typeface="Times"/>
              </a:rPr>
              <a:t> </a:t>
            </a:r>
            <a:r>
              <a:rPr lang="en" altLang="zh-CN" sz="1800" dirty="0">
                <a:effectLst/>
                <a:latin typeface="Times"/>
              </a:rPr>
              <a:t>is a symmetric matrix</a:t>
            </a:r>
            <a:r>
              <a:rPr lang="en-US" altLang="zh-CN" sz="1800" dirty="0">
                <a:effectLst/>
                <a:latin typeface="Times"/>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GRACAR</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10.</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54195"/>
            <a:ext cx="8023580" cy="1412374"/>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Conflicting Agents on Roles </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agents may have conflicting relationships while performing the same role. Please utilize the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matrix to represent the conflicted relationship when agents perform roles.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GRACAR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Content Placeholder 2">
            <a:extLst>
              <a:ext uri="{FF2B5EF4-FFF2-40B4-BE49-F238E27FC236}">
                <a16:creationId xmlns:a16="http://schemas.microsoft.com/office/drawing/2014/main" id="{29C1B73C-68E9-268E-062B-FFBB4F10F5C6}"/>
              </a:ext>
            </a:extLst>
          </p:cNvPr>
          <p:cNvSpPr txBox="1"/>
          <p:nvPr/>
        </p:nvSpPr>
        <p:spPr>
          <a:xfrm>
            <a:off x="811635" y="1136073"/>
            <a:ext cx="10568730" cy="530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2~3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457200" indent="-457200" algn="just">
              <a:lnSpc>
                <a:spcPct val="145000"/>
              </a:lnSpc>
              <a:buFont typeface="Wingdings" panose="05000000000000000000" pitchFamily="2" charset="2"/>
              <a:buChar char="p"/>
            </a:pP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Vital)</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paper to be submitted should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include a depiction of plausible scenarios, modeling, and a reasonable interpretation of the experimental results</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Furthermore, </a:t>
            </a:r>
            <a:r>
              <a:rPr lang="en"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providing the source code, inclusive of the data</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for the experiments could facilitate a more comprehensive evaluation. </a:t>
            </a: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45000"/>
              </a:lnSpc>
              <a:buNone/>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Download</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Relevant</a:t>
            </a:r>
            <a:r>
              <a:rPr lang="zh-CN" altLang="en-US"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Materials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0" indent="0">
              <a:lnSpc>
                <a:spcPct val="145000"/>
              </a:lnSpc>
              <a:buNone/>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https://</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github.com</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/jiangqian1997/E-CARGO</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Codes/tree/main/</a:t>
            </a:r>
            <a:r>
              <a:rPr lang="en"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Summber_School_Laboratory</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/Lab_</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GRACAR</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grpSp>
        <p:nvGrpSpPr>
          <p:cNvPr id="7" name="组合 6">
            <a:extLst>
              <a:ext uri="{FF2B5EF4-FFF2-40B4-BE49-F238E27FC236}">
                <a16:creationId xmlns:a16="http://schemas.microsoft.com/office/drawing/2014/main" id="{0F60FC7B-3A5E-5387-A955-DFDA9CD71E2B}"/>
              </a:ext>
            </a:extLst>
          </p:cNvPr>
          <p:cNvGrpSpPr/>
          <p:nvPr/>
        </p:nvGrpSpPr>
        <p:grpSpPr>
          <a:xfrm>
            <a:off x="6095999" y="1965261"/>
            <a:ext cx="6391910" cy="2465575"/>
            <a:chOff x="5336372" y="2263519"/>
            <a:chExt cx="6391910" cy="2465575"/>
          </a:xfrm>
        </p:grpSpPr>
        <p:sp>
          <p:nvSpPr>
            <p:cNvPr id="3" name="文本框 2">
              <a:extLst>
                <a:ext uri="{FF2B5EF4-FFF2-40B4-BE49-F238E27FC236}">
                  <a16:creationId xmlns:a16="http://schemas.microsoft.com/office/drawing/2014/main" id="{CB289F8A-2E70-6103-96D6-541DEFDBE9C8}"/>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形 2">
              <a:extLst>
                <a:ext uri="{FF2B5EF4-FFF2-40B4-BE49-F238E27FC236}">
                  <a16:creationId xmlns:a16="http://schemas.microsoft.com/office/drawing/2014/main" id="{2FA453E6-2666-5EC8-8618-1DA042DA2C7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
        <p:nvSpPr>
          <p:cNvPr id="8" name="Content Placeholder 2">
            <a:extLst>
              <a:ext uri="{FF2B5EF4-FFF2-40B4-BE49-F238E27FC236}">
                <a16:creationId xmlns:a16="http://schemas.microsoft.com/office/drawing/2014/main" id="{E8001F49-5267-9627-BFC9-959C9EB2DF61}"/>
              </a:ext>
            </a:extLst>
          </p:cNvPr>
          <p:cNvSpPr txBox="1"/>
          <p:nvPr/>
        </p:nvSpPr>
        <p:spPr>
          <a:xfrm>
            <a:off x="822081" y="877747"/>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Confict</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Agents on Roles (GRACAR)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to the GRA model, the GRACAR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extends the applicable scenarios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with the GRA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 model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assumes that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there is no conflict between agents when performing the same role</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GRACAR model takes into account the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 relationship</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between agents and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introduces the agent conflict 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 altLang="zh-CN" sz="1800" b="1" i="1" baseline="30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formalize the conflicted relationship between agents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3660874"/>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experiences</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employee conflicts arise for various reasons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such as personality characteristics, working styles, emotional issues, and political beliefs (see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conflicts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057551"/>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a:blip r:embed="rId4"/>
          <a:stretch>
            <a:fillRect/>
          </a:stretch>
        </p:blipFill>
        <p:spPr>
          <a:xfrm>
            <a:off x="7221660" y="959005"/>
            <a:ext cx="4148259" cy="562771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6" name="组合 5">
            <a:extLst>
              <a:ext uri="{FF2B5EF4-FFF2-40B4-BE49-F238E27FC236}">
                <a16:creationId xmlns:a16="http://schemas.microsoft.com/office/drawing/2014/main" id="{BCEA0335-89A9-04C4-72E0-7622A590EAFE}"/>
              </a:ext>
            </a:extLst>
          </p:cNvPr>
          <p:cNvGrpSpPr/>
          <p:nvPr/>
        </p:nvGrpSpPr>
        <p:grpSpPr>
          <a:xfrm>
            <a:off x="5655666" y="2062973"/>
            <a:ext cx="6391910" cy="2465575"/>
            <a:chOff x="5336372" y="2263519"/>
            <a:chExt cx="6391910" cy="2465575"/>
          </a:xfrm>
        </p:grpSpPr>
        <p:sp>
          <p:nvSpPr>
            <p:cNvPr id="10" name="文本框 9">
              <a:extLst>
                <a:ext uri="{FF2B5EF4-FFF2-40B4-BE49-F238E27FC236}">
                  <a16:creationId xmlns:a16="http://schemas.microsoft.com/office/drawing/2014/main" id="{ACBB54C9-CCEA-0B9D-CD3A-9AF3A0349597}"/>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 name="图形 2">
              <a:extLst>
                <a:ext uri="{FF2B5EF4-FFF2-40B4-BE49-F238E27FC236}">
                  <a16:creationId xmlns:a16="http://schemas.microsoft.com/office/drawing/2014/main" id="{1348322A-90A0-7939-4BEE-0546C56F02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pic>
        <p:nvPicPr>
          <p:cNvPr id="25" name="图片 24">
            <a:extLst>
              <a:ext uri="{FF2B5EF4-FFF2-40B4-BE49-F238E27FC236}">
                <a16:creationId xmlns:a16="http://schemas.microsoft.com/office/drawing/2014/main" id="{9F098A79-B61D-F59C-E433-61B6DE045DA7}"/>
              </a:ext>
            </a:extLst>
          </p:cNvPr>
          <p:cNvPicPr>
            <a:picLocks noChangeAspect="1"/>
          </p:cNvPicPr>
          <p:nvPr/>
        </p:nvPicPr>
        <p:blipFill>
          <a:blip r:embed="rId6"/>
          <a:stretch>
            <a:fillRect/>
          </a:stretch>
        </p:blipFill>
        <p:spPr>
          <a:xfrm>
            <a:off x="6349771" y="1709004"/>
            <a:ext cx="5067300" cy="3771900"/>
          </a:xfrm>
          <a:prstGeom prst="rect">
            <a:avLst/>
          </a:prstGeom>
        </p:spPr>
      </p:pic>
      <p:pic>
        <p:nvPicPr>
          <p:cNvPr id="26" name="图片 25">
            <a:extLst>
              <a:ext uri="{FF2B5EF4-FFF2-40B4-BE49-F238E27FC236}">
                <a16:creationId xmlns:a16="http://schemas.microsoft.com/office/drawing/2014/main" id="{374D5D69-B72E-3C1B-5DE2-1BBC416F805D}"/>
              </a:ext>
            </a:extLst>
          </p:cNvPr>
          <p:cNvPicPr>
            <a:picLocks noChangeAspect="1"/>
          </p:cNvPicPr>
          <p:nvPr/>
        </p:nvPicPr>
        <p:blipFill>
          <a:blip r:embed="rId7"/>
          <a:stretch>
            <a:fillRect/>
          </a:stretch>
        </p:blipFill>
        <p:spPr>
          <a:xfrm>
            <a:off x="5777375" y="1064523"/>
            <a:ext cx="5540236" cy="538904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867768CE-9A7B-CEAD-10A1-937D35BF9AA8}"/>
              </a:ext>
            </a:extLst>
          </p:cNvPr>
          <p:cNvPicPr>
            <a:picLocks noChangeAspect="1"/>
          </p:cNvPicPr>
          <p:nvPr/>
        </p:nvPicPr>
        <p:blipFill>
          <a:blip r:embed="rId3"/>
          <a:stretch>
            <a:fillRect/>
          </a:stretch>
        </p:blipFill>
        <p:spPr>
          <a:xfrm>
            <a:off x="744034" y="1117316"/>
            <a:ext cx="5204836" cy="5062793"/>
          </a:xfrm>
          <a:prstGeom prst="rect">
            <a:avLst/>
          </a:prstGeom>
        </p:spPr>
      </p:pic>
      <p:pic>
        <p:nvPicPr>
          <p:cNvPr id="6" name="图片 5">
            <a:extLst>
              <a:ext uri="{FF2B5EF4-FFF2-40B4-BE49-F238E27FC236}">
                <a16:creationId xmlns:a16="http://schemas.microsoft.com/office/drawing/2014/main" id="{DE91469B-1342-46BC-831D-269D1E8F568E}"/>
              </a:ext>
            </a:extLst>
          </p:cNvPr>
          <p:cNvPicPr>
            <a:picLocks noChangeAspect="1"/>
          </p:cNvPicPr>
          <p:nvPr/>
        </p:nvPicPr>
        <p:blipFill>
          <a:blip r:embed="rId4"/>
          <a:stretch>
            <a:fillRect/>
          </a:stretch>
        </p:blipFill>
        <p:spPr>
          <a:xfrm>
            <a:off x="5948871" y="942387"/>
            <a:ext cx="5359832" cy="564433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GRACAR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GRACAR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7117</TotalTime>
  <Words>1702</Words>
  <Application>Microsoft Macintosh PowerPoint</Application>
  <PresentationFormat>宽屏</PresentationFormat>
  <Paragraphs>108</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1313</cp:revision>
  <dcterms:created xsi:type="dcterms:W3CDTF">2017-10-20T06:33:00Z</dcterms:created>
  <dcterms:modified xsi:type="dcterms:W3CDTF">2023-07-13T13:45:38Z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